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4"/>
  </p:notesMasterIdLst>
  <p:sldIdLst>
    <p:sldId id="256" r:id="rId2"/>
    <p:sldId id="257" r:id="rId3"/>
  </p:sldIdLst>
  <p:sldSz cx="9144000" cy="5143500" type="screen16x9"/>
  <p:notesSz cx="6858000" cy="9144000"/>
  <p:embeddedFontLst>
    <p:embeddedFont>
      <p:font typeface="Source Code Pro" panose="020B0604020202020204" charset="0"/>
      <p:regular r:id="rId5"/>
      <p:bold r:id="rId6"/>
    </p:embeddedFont>
    <p:embeddedFont>
      <p:font typeface="Amatic SC" panose="020B0604020202020204" charset="0"/>
      <p:regular r:id="rId7"/>
      <p:bold r:id="rId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108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3" Type="http://schemas.openxmlformats.org/officeDocument/2006/relationships/slide" Target="slides/slide2.xml"/><Relationship Id="rId7" Type="http://schemas.openxmlformats.org/officeDocument/2006/relationships/font" Target="fonts/font3.fntdata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theme" Target="theme/theme1.xml"/><Relationship Id="rId5" Type="http://schemas.openxmlformats.org/officeDocument/2006/relationships/font" Target="fonts/font1.fntdata"/><Relationship Id="rId10" Type="http://schemas.openxmlformats.org/officeDocument/2006/relationships/viewProps" Target="viewProps.xml"/><Relationship Id="rId4" Type="http://schemas.openxmlformats.org/officeDocument/2006/relationships/notesMaster" Target="notesMasters/notes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35183697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366872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634576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0" y="0"/>
            <a:ext cx="9144000" cy="342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ctrTitle"/>
          </p:nvPr>
        </p:nvSpPr>
        <p:spPr>
          <a:xfrm>
            <a:off x="311700" y="392150"/>
            <a:ext cx="8520599" cy="26903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8000"/>
            </a:lvl1pPr>
            <a:lvl2pPr lvl="1" algn="ctr">
              <a:spcBef>
                <a:spcPts val="0"/>
              </a:spcBef>
              <a:buSzPct val="100000"/>
              <a:defRPr sz="8000"/>
            </a:lvl2pPr>
            <a:lvl3pPr lvl="2" algn="ctr">
              <a:spcBef>
                <a:spcPts val="0"/>
              </a:spcBef>
              <a:buSzPct val="100000"/>
              <a:defRPr sz="8000"/>
            </a:lvl3pPr>
            <a:lvl4pPr lvl="3" algn="ctr">
              <a:spcBef>
                <a:spcPts val="0"/>
              </a:spcBef>
              <a:buSzPct val="100000"/>
              <a:defRPr sz="8000"/>
            </a:lvl4pPr>
            <a:lvl5pPr lvl="4" algn="ctr">
              <a:spcBef>
                <a:spcPts val="0"/>
              </a:spcBef>
              <a:buSzPct val="100000"/>
              <a:defRPr sz="8000"/>
            </a:lvl5pPr>
            <a:lvl6pPr lvl="5" algn="ctr">
              <a:spcBef>
                <a:spcPts val="0"/>
              </a:spcBef>
              <a:buSzPct val="100000"/>
              <a:defRPr sz="8000"/>
            </a:lvl6pPr>
            <a:lvl7pPr lvl="6" algn="ctr">
              <a:spcBef>
                <a:spcPts val="0"/>
              </a:spcBef>
              <a:buSzPct val="100000"/>
              <a:defRPr sz="8000"/>
            </a:lvl7pPr>
            <a:lvl8pPr lvl="7" algn="ctr">
              <a:spcBef>
                <a:spcPts val="0"/>
              </a:spcBef>
              <a:buSzPct val="100000"/>
              <a:defRPr sz="8000"/>
            </a:lvl8pPr>
            <a:lvl9pPr lvl="8" algn="ctr">
              <a:spcBef>
                <a:spcPts val="0"/>
              </a:spcBef>
              <a:buSzPct val="100000"/>
              <a:defRPr sz="80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ubTitle" idx="1"/>
          </p:nvPr>
        </p:nvSpPr>
        <p:spPr>
          <a:xfrm>
            <a:off x="311700" y="3890400"/>
            <a:ext cx="8520599" cy="7062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311700" y="1240275"/>
            <a:ext cx="8520599" cy="19818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311700" y="3304625"/>
            <a:ext cx="8520599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1pPr>
            <a:lvl2pPr lvl="1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2pPr>
            <a:lvl3pPr lvl="2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3pPr>
            <a:lvl4pPr lvl="3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4pPr>
            <a:lvl5pPr lvl="4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5pPr>
            <a:lvl6pPr lvl="5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6pPr>
            <a:lvl7pPr lvl="6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7pPr>
            <a:lvl8pPr lvl="7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8pPr>
            <a:lvl9pPr lvl="8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bg>
      <p:bgPr>
        <a:solidFill>
          <a:schemeClr val="dk1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 txBox="1">
            <a:spLocks noGrp="1"/>
          </p:cNvSpPr>
          <p:nvPr>
            <p:ph type="title"/>
          </p:nvPr>
        </p:nvSpPr>
        <p:spPr>
          <a:xfrm>
            <a:off x="2802750" y="802500"/>
            <a:ext cx="3538499" cy="3538499"/>
          </a:xfrm>
          <a:prstGeom prst="rect">
            <a:avLst/>
          </a:prstGeom>
          <a:solidFill>
            <a:srgbClr val="FFFFFF"/>
          </a:solidFill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4800"/>
            </a:lvl1pPr>
            <a:lvl2pPr lvl="1" algn="ctr">
              <a:spcBef>
                <a:spcPts val="0"/>
              </a:spcBef>
              <a:buSzPct val="100000"/>
              <a:defRPr sz="4800"/>
            </a:lvl2pPr>
            <a:lvl3pPr lvl="2" algn="ctr">
              <a:spcBef>
                <a:spcPts val="0"/>
              </a:spcBef>
              <a:buSzPct val="100000"/>
              <a:defRPr sz="4800"/>
            </a:lvl3pPr>
            <a:lvl4pPr lvl="3" algn="ctr">
              <a:spcBef>
                <a:spcPts val="0"/>
              </a:spcBef>
              <a:buSzPct val="100000"/>
              <a:defRPr sz="4800"/>
            </a:lvl4pPr>
            <a:lvl5pPr lvl="4" algn="ctr">
              <a:spcBef>
                <a:spcPts val="0"/>
              </a:spcBef>
              <a:buSzPct val="100000"/>
              <a:defRPr sz="4800"/>
            </a:lvl5pPr>
            <a:lvl6pPr lvl="5" algn="ctr">
              <a:spcBef>
                <a:spcPts val="0"/>
              </a:spcBef>
              <a:buSzPct val="100000"/>
              <a:defRPr sz="4800"/>
            </a:lvl6pPr>
            <a:lvl7pPr lvl="6" algn="ctr">
              <a:spcBef>
                <a:spcPts val="0"/>
              </a:spcBef>
              <a:buSzPct val="100000"/>
              <a:defRPr sz="4800"/>
            </a:lvl7pPr>
            <a:lvl8pPr lvl="7" algn="ctr">
              <a:spcBef>
                <a:spcPts val="0"/>
              </a:spcBef>
              <a:buSzPct val="100000"/>
              <a:defRPr sz="4800"/>
            </a:lvl8pPr>
            <a:lvl9pPr lvl="8" algn="ctr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599" cy="8009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599" cy="33401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599" cy="8009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3999899" cy="33401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body" idx="2"/>
          </p:nvPr>
        </p:nvSpPr>
        <p:spPr>
          <a:xfrm>
            <a:off x="4832400" y="1228675"/>
            <a:ext cx="3999899" cy="33401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>
            <a:spLocks noGrp="1"/>
          </p:cNvSpPr>
          <p:nvPr>
            <p:ph type="title"/>
          </p:nvPr>
        </p:nvSpPr>
        <p:spPr>
          <a:xfrm>
            <a:off x="304800" y="309350"/>
            <a:ext cx="8537700" cy="748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4000"/>
            </a:lvl1pPr>
            <a:lvl2pPr lvl="1">
              <a:spcBef>
                <a:spcPts val="0"/>
              </a:spcBef>
              <a:buSzPct val="100000"/>
              <a:defRPr sz="4000"/>
            </a:lvl2pPr>
            <a:lvl3pPr lvl="2">
              <a:spcBef>
                <a:spcPts val="0"/>
              </a:spcBef>
              <a:buSzPct val="100000"/>
              <a:defRPr sz="4000"/>
            </a:lvl3pPr>
            <a:lvl4pPr lvl="3">
              <a:spcBef>
                <a:spcPts val="0"/>
              </a:spcBef>
              <a:buSzPct val="100000"/>
              <a:defRPr sz="4000"/>
            </a:lvl4pPr>
            <a:lvl5pPr lvl="4">
              <a:spcBef>
                <a:spcPts val="0"/>
              </a:spcBef>
              <a:buSzPct val="100000"/>
              <a:defRPr sz="4000"/>
            </a:lvl5pPr>
            <a:lvl6pPr lvl="5">
              <a:spcBef>
                <a:spcPts val="0"/>
              </a:spcBef>
              <a:buSzPct val="100000"/>
              <a:defRPr sz="4000"/>
            </a:lvl6pPr>
            <a:lvl7pPr lvl="6">
              <a:spcBef>
                <a:spcPts val="0"/>
              </a:spcBef>
              <a:buSzPct val="100000"/>
              <a:defRPr sz="4000"/>
            </a:lvl7pPr>
            <a:lvl8pPr lvl="7">
              <a:spcBef>
                <a:spcPts val="0"/>
              </a:spcBef>
              <a:buSzPct val="100000"/>
              <a:defRPr sz="4000"/>
            </a:lvl8pPr>
            <a:lvl9pPr lvl="8">
              <a:spcBef>
                <a:spcPts val="0"/>
              </a:spcBef>
              <a:buSzPct val="100000"/>
              <a:defRPr sz="4000"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7999" cy="7556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3000"/>
            </a:lvl1pPr>
            <a:lvl2pPr lvl="1">
              <a:spcBef>
                <a:spcPts val="0"/>
              </a:spcBef>
              <a:buSzPct val="100000"/>
              <a:defRPr sz="3000"/>
            </a:lvl2pPr>
            <a:lvl3pPr lvl="2">
              <a:spcBef>
                <a:spcPts val="0"/>
              </a:spcBef>
              <a:buSzPct val="100000"/>
              <a:defRPr sz="3000"/>
            </a:lvl3pPr>
            <a:lvl4pPr lvl="3">
              <a:spcBef>
                <a:spcPts val="0"/>
              </a:spcBef>
              <a:buSzPct val="100000"/>
              <a:defRPr sz="3000"/>
            </a:lvl4pPr>
            <a:lvl5pPr lvl="4">
              <a:spcBef>
                <a:spcPts val="0"/>
              </a:spcBef>
              <a:buSzPct val="100000"/>
              <a:defRPr sz="3000"/>
            </a:lvl5pPr>
            <a:lvl6pPr lvl="5">
              <a:spcBef>
                <a:spcPts val="0"/>
              </a:spcBef>
              <a:buSzPct val="100000"/>
              <a:defRPr sz="3000"/>
            </a:lvl6pPr>
            <a:lvl7pPr lvl="6">
              <a:spcBef>
                <a:spcPts val="0"/>
              </a:spcBef>
              <a:buSzPct val="100000"/>
              <a:defRPr sz="3000"/>
            </a:lvl7pPr>
            <a:lvl8pPr lvl="7">
              <a:spcBef>
                <a:spcPts val="0"/>
              </a:spcBef>
              <a:buSzPct val="100000"/>
              <a:defRPr sz="3000"/>
            </a:lvl8pPr>
            <a:lvl9pPr lvl="8">
              <a:spcBef>
                <a:spcPts val="0"/>
              </a:spcBef>
              <a:buSzPct val="100000"/>
              <a:defRPr sz="30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7999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bg>
      <p:bgPr>
        <a:solidFill>
          <a:schemeClr val="accent4"/>
        </a:solidFill>
        <a:effectLst/>
      </p:bgPr>
    </p:bg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/>
          <p:nvPr/>
        </p:nvSpPr>
        <p:spPr>
          <a:xfrm>
            <a:off x="4572000" y="-25"/>
            <a:ext cx="4572000" cy="5143499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38" name="Shape 38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265500" y="1081400"/>
            <a:ext cx="4045199" cy="17103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5400"/>
            </a:lvl1pPr>
            <a:lvl2pPr lvl="1" algn="ctr">
              <a:spcBef>
                <a:spcPts val="0"/>
              </a:spcBef>
              <a:buSzPct val="100000"/>
              <a:defRPr sz="5400"/>
            </a:lvl2pPr>
            <a:lvl3pPr lvl="2" algn="ctr">
              <a:spcBef>
                <a:spcPts val="0"/>
              </a:spcBef>
              <a:buSzPct val="100000"/>
              <a:defRPr sz="5400"/>
            </a:lvl3pPr>
            <a:lvl4pPr lvl="3" algn="ctr">
              <a:spcBef>
                <a:spcPts val="0"/>
              </a:spcBef>
              <a:buSzPct val="100000"/>
              <a:defRPr sz="5400"/>
            </a:lvl4pPr>
            <a:lvl5pPr lvl="4" algn="ctr">
              <a:spcBef>
                <a:spcPts val="0"/>
              </a:spcBef>
              <a:buSzPct val="100000"/>
              <a:defRPr sz="5400"/>
            </a:lvl5pPr>
            <a:lvl6pPr lvl="5" algn="ctr">
              <a:spcBef>
                <a:spcPts val="0"/>
              </a:spcBef>
              <a:buSzPct val="100000"/>
              <a:defRPr sz="5400"/>
            </a:lvl6pPr>
            <a:lvl7pPr lvl="6" algn="ctr">
              <a:spcBef>
                <a:spcPts val="0"/>
              </a:spcBef>
              <a:buSzPct val="100000"/>
              <a:defRPr sz="5400"/>
            </a:lvl7pPr>
            <a:lvl8pPr lvl="7" algn="ctr">
              <a:spcBef>
                <a:spcPts val="0"/>
              </a:spcBef>
              <a:buSzPct val="100000"/>
              <a:defRPr sz="5400"/>
            </a:lvl8pPr>
            <a:lvl9pPr lvl="8" algn="ctr">
              <a:spcBef>
                <a:spcPts val="0"/>
              </a:spcBef>
              <a:buSzPct val="100000"/>
              <a:defRPr sz="5400"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ubTitle" idx="1"/>
          </p:nvPr>
        </p:nvSpPr>
        <p:spPr>
          <a:xfrm>
            <a:off x="265500" y="2845222"/>
            <a:ext cx="4045199" cy="1345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0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319500" y="4230575"/>
            <a:ext cx="5998800" cy="5987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matic SC"/>
              <a:buNone/>
              <a:defRPr sz="24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599" cy="800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lvl="2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lvl="3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lvl="4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lvl="5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lvl="6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lvl="7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lvl="8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599" cy="334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Source Code Pro"/>
              <a:defRPr sz="18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‹#›</a:t>
            </a:fld>
            <a:endParaRPr lang="en" sz="1000">
              <a:solidFill>
                <a:schemeClr val="accent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>
            <a:spLocks noGrp="1"/>
          </p:cNvSpPr>
          <p:nvPr>
            <p:ph type="ctrTitle"/>
          </p:nvPr>
        </p:nvSpPr>
        <p:spPr>
          <a:xfrm>
            <a:off x="311700" y="392150"/>
            <a:ext cx="8520599" cy="26903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Answering Difficult Questions about Single Payer</a:t>
            </a:r>
          </a:p>
        </p:txBody>
      </p:sp>
      <p:sp>
        <p:nvSpPr>
          <p:cNvPr id="57" name="Shape 57"/>
          <p:cNvSpPr txBox="1">
            <a:spLocks noGrp="1"/>
          </p:cNvSpPr>
          <p:nvPr>
            <p:ph type="subTitle" idx="1"/>
          </p:nvPr>
        </p:nvSpPr>
        <p:spPr>
          <a:xfrm>
            <a:off x="311700" y="3890400"/>
            <a:ext cx="8520599" cy="7062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Xin and Josh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599" cy="8009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Practice Questions:</a:t>
            </a:r>
          </a:p>
        </p:txBody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599" cy="3340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AutoNum type="arabicPeriod"/>
            </a:pPr>
            <a:r>
              <a:rPr lang="en"/>
              <a:t>How is single-payer politically and economically feasible in the United States?</a:t>
            </a:r>
          </a:p>
          <a:p>
            <a:pPr marL="457200" lvl="0" indent="-228600" rtl="0">
              <a:spcBef>
                <a:spcPts val="0"/>
              </a:spcBef>
              <a:buAutoNum type="arabicPeriod"/>
            </a:pPr>
            <a:r>
              <a:rPr lang="en"/>
              <a:t>How will a government-organized payer provide quality care?</a:t>
            </a:r>
          </a:p>
          <a:p>
            <a:pPr marL="457200" lvl="0" indent="-228600" rtl="0">
              <a:spcBef>
                <a:spcPts val="0"/>
              </a:spcBef>
              <a:buAutoNum type="arabicPeriod"/>
            </a:pPr>
            <a:r>
              <a:rPr lang="en"/>
              <a:t>Will single payer be an expensive “tax hike on the middle class”?</a:t>
            </a:r>
          </a:p>
          <a:p>
            <a:pPr marL="457200" lvl="0" indent="-228600" rtl="0">
              <a:spcBef>
                <a:spcPts val="0"/>
              </a:spcBef>
              <a:buAutoNum type="arabicPeriod"/>
            </a:pPr>
            <a:r>
              <a:rPr lang="en"/>
              <a:t>Will single-payer increase wait times (like in Canada)?</a:t>
            </a:r>
          </a:p>
          <a:p>
            <a:pPr marL="457200" lvl="0" indent="-228600">
              <a:spcBef>
                <a:spcPts val="0"/>
              </a:spcBef>
              <a:buAutoNum type="arabicPeriod"/>
            </a:pPr>
            <a:r>
              <a:rPr lang="en"/>
              <a:t>What will happen to all the administrators who currently work for health insurance companies?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beach-day">
  <a:themeElements>
    <a:clrScheme name="Beach Day">
      <a:dk1>
        <a:srgbClr val="00FDC8"/>
      </a:dk1>
      <a:lt1>
        <a:srgbClr val="FFFFFF"/>
      </a:lt1>
      <a:dk2>
        <a:srgbClr val="666666"/>
      </a:dk2>
      <a:lt2>
        <a:srgbClr val="EEEEEE"/>
      </a:lt2>
      <a:accent1>
        <a:srgbClr val="212121"/>
      </a:accent1>
      <a:accent2>
        <a:srgbClr val="455A64"/>
      </a:accent2>
      <a:accent3>
        <a:srgbClr val="78909C"/>
      </a:accent3>
      <a:accent4>
        <a:srgbClr val="7C7CE0"/>
      </a:accent4>
      <a:accent5>
        <a:srgbClr val="DB4437"/>
      </a:accent5>
      <a:accent6>
        <a:srgbClr val="F6CD4C"/>
      </a:accent6>
      <a:hlink>
        <a:srgbClr val="DB4437"/>
      </a:hlink>
      <a:folHlink>
        <a:srgbClr val="DB443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72</Words>
  <Application>Microsoft Office PowerPoint</Application>
  <PresentationFormat>On-screen Show (16:9)</PresentationFormat>
  <Paragraphs>8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Source Code Pro</vt:lpstr>
      <vt:lpstr>Arial</vt:lpstr>
      <vt:lpstr>Amatic SC</vt:lpstr>
      <vt:lpstr>beach-day</vt:lpstr>
      <vt:lpstr>Answering Difficult Questions about Single Payer</vt:lpstr>
      <vt:lpstr>Practice Questions: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Answering Difficult Questions about Single Payer</dc:title>
  <dc:creator>Emily</dc:creator>
  <cp:lastModifiedBy>Emily</cp:lastModifiedBy>
  <cp:revision>1</cp:revision>
  <dcterms:modified xsi:type="dcterms:W3CDTF">2016-03-02T16:28:56Z</dcterms:modified>
</cp:coreProperties>
</file>